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</p:sldMasterIdLst>
  <p:notesMasterIdLst>
    <p:notesMasterId r:id="rId14"/>
  </p:notesMasterIdLst>
  <p:sldIdLst>
    <p:sldId id="256" r:id="rId2"/>
    <p:sldId id="281" r:id="rId3"/>
    <p:sldId id="276" r:id="rId4"/>
    <p:sldId id="275" r:id="rId5"/>
    <p:sldId id="286" r:id="rId6"/>
    <p:sldId id="279" r:id="rId7"/>
    <p:sldId id="285" r:id="rId8"/>
    <p:sldId id="280" r:id="rId9"/>
    <p:sldId id="284" r:id="rId10"/>
    <p:sldId id="283" r:id="rId11"/>
    <p:sldId id="282" r:id="rId12"/>
    <p:sldId id="273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E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4"/>
    <p:restoredTop sz="74817" autoAdjust="0"/>
  </p:normalViewPr>
  <p:slideViewPr>
    <p:cSldViewPr snapToGrid="0">
      <p:cViewPr varScale="1">
        <p:scale>
          <a:sx n="124" d="100"/>
          <a:sy n="124" d="100"/>
        </p:scale>
        <p:origin x="17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9850172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/>
              <a:t>    안녕하세요 캡스톤디자인 </a:t>
            </a:r>
            <a:r>
              <a:rPr lang="en-US" altLang="ko-KR" sz="2400" dirty="0"/>
              <a:t>13</a:t>
            </a:r>
            <a:r>
              <a:rPr lang="ko-KR" altLang="en-US" sz="2400" dirty="0"/>
              <a:t>조 발표를 맡은 장예은 입니다</a:t>
            </a:r>
            <a:r>
              <a:rPr lang="en-US" altLang="ko-KR" sz="2400" dirty="0"/>
              <a:t>.</a:t>
            </a:r>
            <a:endParaRPr sz="2400" dirty="0"/>
          </a:p>
        </p:txBody>
      </p:sp>
      <p:sp>
        <p:nvSpPr>
          <p:cNvPr id="16" name="Google Shape;1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8757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모바일 어플리케이션 향후 목표는 </a:t>
            </a:r>
            <a:r>
              <a:rPr lang="en-US" altLang="ko-KR" dirty="0"/>
              <a:t>react-native</a:t>
            </a:r>
            <a:r>
              <a:rPr lang="ko-KR" altLang="en-US" dirty="0"/>
              <a:t> 라이브러리들을 사용해 음성으로 편리하게 제어할 수 있도록 만드는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하드웨어와 블루투스 시리얼 통신을 이용한 원활한 데이터 송수신을 구현하는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400050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하드웨어의 역시 마찬가지로 앱과 연결하여 원활한 데이터 송수신을 가능하게 하는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전력 공급문제를 해결하여 </a:t>
            </a:r>
            <a:r>
              <a:rPr lang="ko-KR" altLang="en-US" dirty="0" err="1"/>
              <a:t>출력부를</a:t>
            </a:r>
            <a:r>
              <a:rPr lang="ko-KR" altLang="en-US" dirty="0"/>
              <a:t> 마무리 짓고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입력부를</a:t>
            </a:r>
            <a:r>
              <a:rPr lang="ko-KR" altLang="en-US" dirty="0"/>
              <a:t> 제작하는 것 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80689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감사합니다</a:t>
            </a:r>
            <a:r>
              <a:rPr lang="en-US" altLang="ko-KR" dirty="0"/>
              <a:t>!</a:t>
            </a:r>
            <a:r>
              <a:rPr lang="ko-KR" altLang="en-US" dirty="0"/>
              <a:t> 이어서 하드웨어의 실제 시연을 보여드리겠습니다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83" name="Google Shape;18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7406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프로젝트 컨셉은 점자학습기기를 제작하고 이것을 제어할 수 있는 어플리케이션을 만드는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앱과 하드웨어를 블루투스로 통신하여</a:t>
            </a:r>
            <a:r>
              <a:rPr lang="en-US" altLang="ko-KR" dirty="0"/>
              <a:t>,</a:t>
            </a:r>
            <a:r>
              <a:rPr lang="ko-KR" altLang="en-US" dirty="0"/>
              <a:t> 앱 안의 </a:t>
            </a:r>
            <a:r>
              <a:rPr lang="en-US" altLang="ko-KR" dirty="0"/>
              <a:t>“</a:t>
            </a:r>
            <a:r>
              <a:rPr lang="ko-KR" altLang="en-US" dirty="0"/>
              <a:t>스터디 모드</a:t>
            </a:r>
            <a:r>
              <a:rPr lang="en-US" altLang="ko-KR" dirty="0"/>
              <a:t>”</a:t>
            </a:r>
            <a:r>
              <a:rPr lang="ko-KR" altLang="en-US" dirty="0"/>
              <a:t>와 </a:t>
            </a:r>
            <a:r>
              <a:rPr lang="en-US" altLang="ko-KR" dirty="0"/>
              <a:t>“</a:t>
            </a:r>
            <a:r>
              <a:rPr lang="ko-KR" altLang="en-US" dirty="0"/>
              <a:t>퀴즈 모드</a:t>
            </a:r>
            <a:r>
              <a:rPr lang="en-US" altLang="ko-KR" dirty="0"/>
              <a:t>”</a:t>
            </a:r>
            <a:r>
              <a:rPr lang="ko-KR" altLang="en-US" dirty="0"/>
              <a:t> 컨텐츠를 통해 점자를 학습할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앱에서 글자를 하드웨어로 전송해 점자로 출력하는 </a:t>
            </a:r>
            <a:r>
              <a:rPr lang="ko-KR" altLang="en-US" dirty="0" err="1"/>
              <a:t>출력부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하드웨어를 직접 눌러 점자를 앱으로 전송해 글자로 나타내는 </a:t>
            </a:r>
            <a:r>
              <a:rPr lang="ko-KR" altLang="en-US" dirty="0" err="1"/>
              <a:t>입력부가</a:t>
            </a:r>
            <a:r>
              <a:rPr lang="ko-KR" altLang="en-US" dirty="0"/>
              <a:t> 있는 기기입니다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핵심 기능으로는 </a:t>
            </a:r>
            <a:r>
              <a:rPr lang="en-US" altLang="ko-KR" dirty="0"/>
              <a:t>STT</a:t>
            </a:r>
            <a:r>
              <a:rPr lang="ko-KR" altLang="en-US" dirty="0"/>
              <a:t>라이브러리를 추가해 음성인식으로 앱을 조작하여 학습할 수 있도록 만드는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48898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모바일 어플리케이션 진행상황 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스터디모드와 퀴즈 모드를 제작하였고 </a:t>
            </a:r>
            <a:r>
              <a:rPr lang="en-US" altLang="ko-KR" dirty="0"/>
              <a:t>TTS</a:t>
            </a:r>
            <a:r>
              <a:rPr lang="ko-KR" altLang="en-US" dirty="0"/>
              <a:t> 기능을 추가하였습니다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33016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하드웨어 진행 상황입니다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현재 </a:t>
            </a:r>
            <a:r>
              <a:rPr lang="ko-KR" altLang="en-US" dirty="0" err="1"/>
              <a:t>아두이노</a:t>
            </a:r>
            <a:r>
              <a:rPr lang="ko-KR" altLang="en-US" dirty="0"/>
              <a:t> 보드에 메인 전원이 공급되고 </a:t>
            </a:r>
            <a:r>
              <a:rPr lang="ko-KR" altLang="en-US" dirty="0" err="1"/>
              <a:t>브레드보드로</a:t>
            </a:r>
            <a:r>
              <a:rPr lang="ko-KR" altLang="en-US" dirty="0"/>
              <a:t> 전류가 이동하여 </a:t>
            </a:r>
            <a:r>
              <a:rPr lang="en-US" altLang="ko-KR" dirty="0"/>
              <a:t>6</a:t>
            </a:r>
            <a:r>
              <a:rPr lang="ko-KR" altLang="en-US" dirty="0"/>
              <a:t>개의 </a:t>
            </a:r>
            <a:r>
              <a:rPr lang="ko-KR" altLang="en-US" dirty="0" err="1"/>
              <a:t>솔레노이드</a:t>
            </a:r>
            <a:r>
              <a:rPr lang="ko-KR" altLang="en-US" dirty="0"/>
              <a:t> 모터를 제어하는 것 까지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78694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 사진처럼 </a:t>
            </a:r>
            <a:r>
              <a:rPr lang="ko-KR" altLang="en-US" dirty="0" err="1"/>
              <a:t>아두이노</a:t>
            </a:r>
            <a:r>
              <a:rPr lang="ko-KR" altLang="en-US" dirty="0"/>
              <a:t> 보드에서 전력을 공급해주고</a:t>
            </a:r>
            <a:r>
              <a:rPr lang="en-US" altLang="ko-KR" dirty="0"/>
              <a:t>, </a:t>
            </a:r>
            <a:r>
              <a:rPr lang="ko-KR" altLang="en-US" dirty="0"/>
              <a:t>보드의 핀에 </a:t>
            </a:r>
            <a:r>
              <a:rPr lang="ko-KR" altLang="en-US" dirty="0" err="1"/>
              <a:t>솔레이노이드</a:t>
            </a:r>
            <a:r>
              <a:rPr lang="ko-KR" altLang="en-US" dirty="0"/>
              <a:t> 모터를 연결하였습니다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64072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소프트웨어 개발 중 직면한 문제점은 두가지가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첫번째는 앱과 하드웨어 사이에 블루투스를 통신으로 데이터를 주고받는 부분을 구현 하는 것이 힘들었고</a:t>
            </a:r>
            <a:endParaRPr lang="en-US" altLang="ko-KR" dirty="0"/>
          </a:p>
          <a:p>
            <a:r>
              <a:rPr lang="ko-KR" altLang="en-US" dirty="0"/>
              <a:t>두번째는 음성인식을 통해 앱을 제어하는 부분에서 어려움을 겪었습니다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53972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/>
              <a:t>원인은 바로 처음에 </a:t>
            </a:r>
            <a:r>
              <a:rPr lang="en-US" altLang="ko-KR" dirty="0"/>
              <a:t>React Native Expo</a:t>
            </a:r>
            <a:r>
              <a:rPr lang="ko-KR" altLang="en-US" dirty="0"/>
              <a:t>로 앱을 제작하였는데</a:t>
            </a:r>
            <a:r>
              <a:rPr lang="en-US" altLang="ko-KR" dirty="0"/>
              <a:t>,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dirty="0"/>
              <a:t>Expo</a:t>
            </a:r>
            <a:r>
              <a:rPr lang="ko-KR" altLang="en-US" dirty="0"/>
              <a:t>는 라이브러리 사용에 많은 제약이 있기 때문이었습니다</a:t>
            </a:r>
            <a:r>
              <a:rPr lang="en-US" altLang="ko-KR" dirty="0"/>
              <a:t>.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/>
              <a:t>따라서 기존의 </a:t>
            </a:r>
            <a:r>
              <a:rPr lang="en-US" altLang="ko-KR" dirty="0"/>
              <a:t>Expo</a:t>
            </a:r>
            <a:r>
              <a:rPr lang="ko-KR" altLang="en-US" dirty="0"/>
              <a:t>에서 </a:t>
            </a:r>
            <a:r>
              <a:rPr lang="en-US" altLang="ko-KR" dirty="0"/>
              <a:t>React Native </a:t>
            </a:r>
            <a:r>
              <a:rPr lang="en-US" altLang="ko-KR" dirty="0" err="1"/>
              <a:t>Cli</a:t>
            </a:r>
            <a:r>
              <a:rPr lang="ko-KR" altLang="en-US" dirty="0"/>
              <a:t>로 개발 환경을 변경하였습니다</a:t>
            </a:r>
            <a:r>
              <a:rPr lang="en-US" altLang="ko-KR" dirty="0"/>
              <a:t>.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/>
              <a:t>여기에 포함 되어있는 </a:t>
            </a:r>
            <a:r>
              <a:rPr lang="en-US" altLang="ko-KR" dirty="0"/>
              <a:t>Bluetooth Serial </a:t>
            </a:r>
            <a:r>
              <a:rPr lang="ko-KR" altLang="en-US" dirty="0"/>
              <a:t>라이브러리를 이용하여 하드웨어와 데이터를 주고 받을 수 있고</a:t>
            </a:r>
            <a:r>
              <a:rPr lang="en-US" altLang="ko-KR" dirty="0"/>
              <a:t>,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dirty="0"/>
              <a:t>STT </a:t>
            </a:r>
            <a:r>
              <a:rPr lang="ko-KR" altLang="en-US" dirty="0"/>
              <a:t>라이브러리를 이용하여 음성인식 기능을 추가 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66414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하드웨어 문제점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</a:t>
            </a:r>
            <a:r>
              <a:rPr lang="en-US" altLang="ko-KR" dirty="0"/>
              <a:t>,</a:t>
            </a:r>
            <a:r>
              <a:rPr lang="ko-KR" altLang="en-US" dirty="0"/>
              <a:t> 가장 큰 문제점은 바로 전력문제였습니다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앞서 그림에서 보신 것처럼 하드웨어 한 덩어리에만 </a:t>
            </a:r>
            <a:r>
              <a:rPr lang="en-US" altLang="ko-KR" dirty="0"/>
              <a:t>6</a:t>
            </a:r>
            <a:r>
              <a:rPr lang="ko-KR" altLang="en-US" dirty="0"/>
              <a:t>개의 </a:t>
            </a:r>
            <a:r>
              <a:rPr lang="ko-KR" altLang="en-US" dirty="0" err="1"/>
              <a:t>솔레노이드</a:t>
            </a:r>
            <a:r>
              <a:rPr lang="ko-KR" altLang="en-US" dirty="0"/>
              <a:t> 모터가 사용됩니다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많은 수의 모터가 사용되는 만큼 전자 회로에 대한 이해가 필요한데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저희 팀원</a:t>
            </a:r>
            <a:r>
              <a:rPr lang="ko-KR" altLang="en-US" baseline="0" dirty="0"/>
              <a:t> 모두 전자회로에 대한 사전지식이 없어서 구현이 힘들었습니다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76399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저희는 국민대학교 </a:t>
            </a:r>
            <a:r>
              <a:rPr lang="ko-KR" altLang="en-US" baseline="0" dirty="0" err="1"/>
              <a:t>전자공학부</a:t>
            </a:r>
            <a:r>
              <a:rPr lang="ko-KR" altLang="en-US" baseline="0" dirty="0"/>
              <a:t> 한상규 교수님께 자문을 구했습니다</a:t>
            </a:r>
            <a:r>
              <a:rPr lang="en-US" altLang="ko-KR" baseline="0" dirty="0"/>
              <a:t>.</a:t>
            </a:r>
          </a:p>
          <a:p>
            <a:r>
              <a:rPr lang="ko-KR" altLang="en-US" dirty="0"/>
              <a:t>이 그림은 한상규 교수님께서 직접 설계해주신 전자회로입니다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처음에 저희는 </a:t>
            </a:r>
            <a:r>
              <a:rPr lang="ko-KR" altLang="en-US" dirty="0" err="1"/>
              <a:t>솔레노이드</a:t>
            </a:r>
            <a:r>
              <a:rPr lang="ko-KR" altLang="en-US" dirty="0"/>
              <a:t> 모터를 릴레이 모듈을 통하여 제어하려</a:t>
            </a:r>
            <a:r>
              <a:rPr lang="ko-KR" altLang="en-US" baseline="0" dirty="0"/>
              <a:t> 했었습</a:t>
            </a:r>
            <a:r>
              <a:rPr lang="ko-KR" altLang="en-US" dirty="0"/>
              <a:t>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하지만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교수님께서 여러 개의 모터를 동시에 제어하려면 트랜지스터를 사용하여야 한다고 하셨고</a:t>
            </a:r>
            <a:r>
              <a:rPr lang="en-US" altLang="ko-KR" baseline="0" dirty="0"/>
              <a:t>, </a:t>
            </a:r>
          </a:p>
          <a:p>
            <a:r>
              <a:rPr lang="ko-KR" altLang="en-US" baseline="0" dirty="0"/>
              <a:t>릴레이 모듈대신 트랜지스터를 사용한 결과 원활하게 모터의 제어가 가능했습니다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46395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 w="12700" cap="flat" cmpd="sng">
            <a:solidFill>
              <a:srgbClr val="5B3F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1;p1"/>
          <p:cNvSpPr/>
          <p:nvPr/>
        </p:nvSpPr>
        <p:spPr>
          <a:xfrm rot="-54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 w="12700" cap="flat" cmpd="sng">
            <a:solidFill>
              <a:srgbClr val="5B3F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/>
        </p:nvSpPr>
        <p:spPr>
          <a:xfrm>
            <a:off x="1023900" y="1657207"/>
            <a:ext cx="101442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dirty="0" err="1">
                <a:solidFill>
                  <a:srgbClr val="0000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캡스톤</a:t>
            </a:r>
            <a:r>
              <a:rPr lang="ko-KR" altLang="en-US" sz="6000" dirty="0">
                <a:solidFill>
                  <a:srgbClr val="0000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 디자인 </a:t>
            </a:r>
            <a:r>
              <a:rPr lang="en-US" altLang="ko-KR" sz="6000" dirty="0">
                <a:solidFill>
                  <a:srgbClr val="0000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13</a:t>
            </a:r>
            <a:r>
              <a:rPr lang="ko-KR" altLang="en-US" sz="6000" dirty="0">
                <a:solidFill>
                  <a:srgbClr val="0000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조</a:t>
            </a:r>
            <a:endParaRPr sz="6000" b="0" i="0" u="none" strike="noStrike" cap="none" dirty="0">
              <a:solidFill>
                <a:srgbClr val="00002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  <a:sym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3E53F2A-6C88-41FD-AAB2-0D42FEFDB251}"/>
              </a:ext>
            </a:extLst>
          </p:cNvPr>
          <p:cNvGrpSpPr/>
          <p:nvPr/>
        </p:nvGrpSpPr>
        <p:grpSpPr>
          <a:xfrm>
            <a:off x="3375424" y="4884103"/>
            <a:ext cx="5784056" cy="920184"/>
            <a:chOff x="3086100" y="4426908"/>
            <a:chExt cx="5784056" cy="920184"/>
          </a:xfrm>
        </p:grpSpPr>
        <p:pic>
          <p:nvPicPr>
            <p:cNvPr id="18" name="Google Shape;18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05050" y="4426908"/>
              <a:ext cx="865106" cy="9201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20;p4"/>
            <p:cNvSpPr/>
            <p:nvPr/>
          </p:nvSpPr>
          <p:spPr>
            <a:xfrm>
              <a:off x="3086100" y="4831074"/>
              <a:ext cx="4918950" cy="391200"/>
            </a:xfrm>
            <a:prstGeom prst="rect">
              <a:avLst/>
            </a:prstGeom>
            <a:solidFill>
              <a:srgbClr val="00002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b="1" i="0" u="none" strike="noStrike" cap="none" dirty="0" err="1">
                  <a:solidFill>
                    <a:schemeClr val="lt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  <a:sym typeface="Arial"/>
                </a:rPr>
                <a:t>김채은</a:t>
              </a:r>
              <a:r>
                <a:rPr lang="en-US" altLang="ko-KR" sz="1800" b="1" i="0" u="none" strike="noStrike" cap="none" dirty="0">
                  <a:solidFill>
                    <a:schemeClr val="lt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  <a:sym typeface="Arial"/>
                </a:rPr>
                <a:t>, </a:t>
              </a:r>
              <a:r>
                <a:rPr lang="ko-KR" altLang="en-US" sz="1800" b="1" i="0" u="none" strike="noStrike" cap="none" dirty="0">
                  <a:solidFill>
                    <a:schemeClr val="lt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  <a:sym typeface="Arial"/>
                </a:rPr>
                <a:t>김세훈</a:t>
              </a:r>
              <a:r>
                <a:rPr lang="en-US" altLang="ko-KR" sz="1800" b="1" i="0" u="none" strike="noStrike" cap="none" dirty="0">
                  <a:solidFill>
                    <a:schemeClr val="lt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  <a:sym typeface="Arial"/>
                </a:rPr>
                <a:t>, </a:t>
              </a:r>
              <a:r>
                <a:rPr lang="ko-KR" altLang="en-US" sz="1800" b="1" i="0" u="none" strike="noStrike" cap="none" dirty="0">
                  <a:solidFill>
                    <a:schemeClr val="lt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  <a:sym typeface="Arial"/>
                </a:rPr>
                <a:t>김윤성</a:t>
              </a:r>
              <a:r>
                <a:rPr lang="en-US" altLang="ko-KR" sz="1800" b="1" i="0" u="none" strike="noStrike" cap="none" dirty="0">
                  <a:solidFill>
                    <a:schemeClr val="lt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  <a:sym typeface="Arial"/>
                </a:rPr>
                <a:t>, </a:t>
              </a:r>
              <a:r>
                <a:rPr lang="ko-KR" altLang="en-US" sz="1800" b="1" i="0" u="none" strike="noStrike" cap="none" dirty="0">
                  <a:solidFill>
                    <a:schemeClr val="lt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  <a:sym typeface="Arial"/>
                </a:rPr>
                <a:t>이준영</a:t>
              </a:r>
              <a:r>
                <a:rPr lang="en-US" altLang="ko-KR" sz="1800" b="1" i="0" u="none" strike="noStrike" cap="none" dirty="0">
                  <a:solidFill>
                    <a:schemeClr val="lt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  <a:sym typeface="Arial"/>
                </a:rPr>
                <a:t>, </a:t>
              </a:r>
              <a:r>
                <a:rPr lang="ko-KR" altLang="en-US" sz="1800" b="1" i="0" u="none" strike="noStrike" cap="none" dirty="0">
                  <a:solidFill>
                    <a:schemeClr val="lt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  <a:sym typeface="Arial"/>
                </a:rPr>
                <a:t>장예은</a:t>
              </a:r>
              <a:endParaRPr sz="1800" b="1" i="0" u="none" strike="noStrike" cap="none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endParaRPr>
            </a:p>
          </p:txBody>
        </p:sp>
      </p:grpSp>
      <p:pic>
        <p:nvPicPr>
          <p:cNvPr id="21" name="Google Shape;2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850" y="6169603"/>
            <a:ext cx="1476374" cy="4613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;p4">
            <a:extLst>
              <a:ext uri="{FF2B5EF4-FFF2-40B4-BE49-F238E27FC236}">
                <a16:creationId xmlns:a16="http://schemas.microsoft.com/office/drawing/2014/main" id="{26E49C0C-B16E-40CC-AC48-3CAA974A314B}"/>
              </a:ext>
            </a:extLst>
          </p:cNvPr>
          <p:cNvSpPr txBox="1"/>
          <p:nvPr/>
        </p:nvSpPr>
        <p:spPr>
          <a:xfrm>
            <a:off x="1023900" y="2924223"/>
            <a:ext cx="10144200" cy="873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dirty="0">
                <a:solidFill>
                  <a:srgbClr val="0000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4/19 </a:t>
            </a:r>
            <a:r>
              <a:rPr lang="ko-KR" altLang="en-US" sz="4000" dirty="0">
                <a:solidFill>
                  <a:srgbClr val="0000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중간발표</a:t>
            </a:r>
            <a:endParaRPr sz="4000" b="0" i="0" u="none" strike="noStrike" cap="none" dirty="0">
              <a:solidFill>
                <a:srgbClr val="00002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  <a:sym typeface="Arial"/>
            </a:endParaRPr>
          </a:p>
        </p:txBody>
      </p:sp>
    </p:spTree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4E5215-11A5-495E-8C2F-F564C7B28ACA}"/>
              </a:ext>
            </a:extLst>
          </p:cNvPr>
          <p:cNvSpPr txBox="1"/>
          <p:nvPr/>
        </p:nvSpPr>
        <p:spPr>
          <a:xfrm>
            <a:off x="556765" y="464821"/>
            <a:ext cx="348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향후 목표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0A5873-573F-4E38-8080-4B162E189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649" y="1186474"/>
            <a:ext cx="2481056" cy="248105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19668885-C1DC-4B0C-829C-3E3E536EC473}"/>
              </a:ext>
            </a:extLst>
          </p:cNvPr>
          <p:cNvGrpSpPr/>
          <p:nvPr/>
        </p:nvGrpSpPr>
        <p:grpSpPr>
          <a:xfrm>
            <a:off x="6575300" y="926486"/>
            <a:ext cx="3490913" cy="3490913"/>
            <a:chOff x="5562600" y="1683543"/>
            <a:chExt cx="3490913" cy="349091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D7A86E7-D643-456F-AFFE-A9C199243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2600" y="1683543"/>
              <a:ext cx="3490913" cy="349091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EEF1F7A-7B35-4AB3-A19E-89D03F7C82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831" t="12685" r="78877" b="17285"/>
            <a:stretch/>
          </p:blipFill>
          <p:spPr>
            <a:xfrm>
              <a:off x="6586533" y="2188472"/>
              <a:ext cx="1443045" cy="2354954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D10E285-8A77-4734-9494-7CF8275F40C5}"/>
              </a:ext>
            </a:extLst>
          </p:cNvPr>
          <p:cNvSpPr txBox="1"/>
          <p:nvPr/>
        </p:nvSpPr>
        <p:spPr>
          <a:xfrm>
            <a:off x="2125787" y="3310596"/>
            <a:ext cx="348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퀴즈 시작해줘 </a:t>
            </a:r>
            <a:r>
              <a:rPr lang="en-US" altLang="ko-KR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!</a:t>
            </a:r>
            <a:endParaRPr lang="ko-KR" altLang="en-US" sz="24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558405-D57F-4743-A686-0AD143C043A3}"/>
              </a:ext>
            </a:extLst>
          </p:cNvPr>
          <p:cNvSpPr txBox="1"/>
          <p:nvPr/>
        </p:nvSpPr>
        <p:spPr>
          <a:xfrm>
            <a:off x="2316844" y="4352745"/>
            <a:ext cx="75583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8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어플리케이션 내의 음성인식</a:t>
            </a:r>
            <a:r>
              <a:rPr lang="en-US" altLang="ko-KR" sz="28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8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구현</a:t>
            </a:r>
            <a:endParaRPr lang="en-US" altLang="ko-KR" sz="28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8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하드웨어와의 원활한 데이터 송수신</a:t>
            </a:r>
            <a:endParaRPr lang="en-US" altLang="ko-KR" sz="28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8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4549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4E5215-11A5-495E-8C2F-F564C7B28ACA}"/>
              </a:ext>
            </a:extLst>
          </p:cNvPr>
          <p:cNvSpPr txBox="1"/>
          <p:nvPr/>
        </p:nvSpPr>
        <p:spPr>
          <a:xfrm>
            <a:off x="556765" y="464821"/>
            <a:ext cx="348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향후 목표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FA3459-1818-4A42-BB75-E2879BEB90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918" t="255" b="-1"/>
          <a:stretch/>
        </p:blipFill>
        <p:spPr>
          <a:xfrm>
            <a:off x="1942427" y="1081177"/>
            <a:ext cx="2204636" cy="31168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E3B9B5-5630-4C4D-9FB2-E236AAD0AA42}"/>
              </a:ext>
            </a:extLst>
          </p:cNvPr>
          <p:cNvSpPr txBox="1"/>
          <p:nvPr/>
        </p:nvSpPr>
        <p:spPr>
          <a:xfrm>
            <a:off x="2316844" y="4352745"/>
            <a:ext cx="75583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8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앱과 </a:t>
            </a:r>
            <a:r>
              <a:rPr lang="ko-KR" altLang="en-US" sz="28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하드웨어간의</a:t>
            </a:r>
            <a:r>
              <a:rPr lang="ko-KR" altLang="en-US" sz="28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원활한 데이터 송수신</a:t>
            </a:r>
            <a:endParaRPr lang="en-US" altLang="ko-KR" sz="28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8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하드웨어의 전력공급 문제 해결</a:t>
            </a:r>
            <a:endParaRPr lang="en-US" altLang="ko-KR" sz="28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8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하드웨어 </a:t>
            </a:r>
            <a:r>
              <a:rPr lang="ko-KR" altLang="en-US" sz="28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출력부</a:t>
            </a:r>
            <a:r>
              <a:rPr lang="ko-KR" altLang="en-US" sz="28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마무리 </a:t>
            </a:r>
            <a:endParaRPr lang="en-US" altLang="ko-KR" sz="28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8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하드웨어 </a:t>
            </a:r>
            <a:r>
              <a:rPr lang="ko-KR" altLang="en-US" sz="28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입력부</a:t>
            </a:r>
            <a:r>
              <a:rPr lang="ko-KR" altLang="en-US" sz="28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제작 </a:t>
            </a:r>
            <a:endParaRPr lang="en-US" altLang="ko-KR" sz="28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4C6291F-AAA1-4006-BB95-83E0021FA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465" y="1235868"/>
            <a:ext cx="5830947" cy="280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863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/>
          <p:nvPr/>
        </p:nvSpPr>
        <p:spPr>
          <a:xfrm>
            <a:off x="3679155" y="2524050"/>
            <a:ext cx="483369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7200" dirty="0">
                <a:solidFill>
                  <a:srgbClr val="00002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rPr>
              <a:t>감사합니다</a:t>
            </a:r>
            <a:endParaRPr sz="7200" dirty="0">
              <a:solidFill>
                <a:srgbClr val="00002F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  <a:sym typeface="Arial"/>
            </a:endParaRPr>
          </a:p>
        </p:txBody>
      </p:sp>
      <p:pic>
        <p:nvPicPr>
          <p:cNvPr id="186" name="Google Shape;18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50" y="6169603"/>
            <a:ext cx="1476374" cy="46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4E5215-11A5-495E-8C2F-F564C7B28ACA}"/>
              </a:ext>
            </a:extLst>
          </p:cNvPr>
          <p:cNvSpPr txBox="1"/>
          <p:nvPr/>
        </p:nvSpPr>
        <p:spPr>
          <a:xfrm>
            <a:off x="556765" y="464821"/>
            <a:ext cx="348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프로젝트 컨셉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D90BC9-D498-451F-9000-7B19ABF5A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456" y="1624756"/>
            <a:ext cx="6415088" cy="360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07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A1AE5DE8-4657-407D-976B-1DE76F09CDC8}"/>
              </a:ext>
            </a:extLst>
          </p:cNvPr>
          <p:cNvSpPr txBox="1"/>
          <p:nvPr/>
        </p:nvSpPr>
        <p:spPr>
          <a:xfrm>
            <a:off x="556765" y="464821"/>
            <a:ext cx="348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진행 상황 </a:t>
            </a:r>
            <a:r>
              <a:rPr lang="en-US" altLang="ko-KR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_ 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어플리케이션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3EB1E4-4A01-5C4D-BEF4-DB5160CCB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ScreenRecording_04-02-2019 02-41-53.mp4">
            <a:hlinkClick r:id="" action="ppaction://media"/>
            <a:extLst>
              <a:ext uri="{FF2B5EF4-FFF2-40B4-BE49-F238E27FC236}">
                <a16:creationId xmlns:a16="http://schemas.microsoft.com/office/drawing/2014/main" id="{8B617975-2817-4246-B549-9B53DD1A26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13316" y="464821"/>
            <a:ext cx="2765367" cy="598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6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6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330DB9C8-089E-4799-A527-407DC0D1A024}"/>
              </a:ext>
            </a:extLst>
          </p:cNvPr>
          <p:cNvSpPr txBox="1"/>
          <p:nvPr/>
        </p:nvSpPr>
        <p:spPr>
          <a:xfrm>
            <a:off x="556765" y="464821"/>
            <a:ext cx="3186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진행 상황 </a:t>
            </a:r>
            <a:r>
              <a:rPr lang="en-US" altLang="ko-KR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_ 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하드웨어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1419F27-46A5-408D-8FD1-A6B0A36D8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728" y="1234820"/>
            <a:ext cx="8878180" cy="481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01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330DB9C8-089E-4799-A527-407DC0D1A024}"/>
              </a:ext>
            </a:extLst>
          </p:cNvPr>
          <p:cNvSpPr txBox="1"/>
          <p:nvPr/>
        </p:nvSpPr>
        <p:spPr>
          <a:xfrm>
            <a:off x="556765" y="464821"/>
            <a:ext cx="3186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진행 상황 </a:t>
            </a:r>
            <a:r>
              <a:rPr lang="en-US" altLang="ko-KR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_ 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하드웨어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0BFCF59-5D4F-4334-9D72-5C55F0A1A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988" y="1447150"/>
            <a:ext cx="9653993" cy="469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17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4E5215-11A5-495E-8C2F-F564C7B28ACA}"/>
              </a:ext>
            </a:extLst>
          </p:cNvPr>
          <p:cNvSpPr txBox="1"/>
          <p:nvPr/>
        </p:nvSpPr>
        <p:spPr>
          <a:xfrm>
            <a:off x="556765" y="464821"/>
            <a:ext cx="348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문제점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7846D0-002B-4FED-AD32-050BF1615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402" y="2013676"/>
            <a:ext cx="2601186" cy="26011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55FB17B-FA15-46C7-9FF8-1EFF620B9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5712" y="2013676"/>
            <a:ext cx="2601186" cy="26011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0C2608-ED8C-469E-91B6-26E339FA0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9125" y="2513740"/>
            <a:ext cx="1358174" cy="1358174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10ED83EA-62D8-4A82-AA1F-24ABE423EBBB}"/>
              </a:ext>
            </a:extLst>
          </p:cNvPr>
          <p:cNvSpPr/>
          <p:nvPr/>
        </p:nvSpPr>
        <p:spPr>
          <a:xfrm>
            <a:off x="4943474" y="2438400"/>
            <a:ext cx="2157413" cy="685800"/>
          </a:xfrm>
          <a:prstGeom prst="rightArrow">
            <a:avLst/>
          </a:prstGeom>
          <a:solidFill>
            <a:srgbClr val="FFAE37"/>
          </a:solidFill>
          <a:ln>
            <a:solidFill>
              <a:srgbClr val="FFAE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57CFB0FC-60DA-4304-91A9-65929AB34439}"/>
              </a:ext>
            </a:extLst>
          </p:cNvPr>
          <p:cNvSpPr/>
          <p:nvPr/>
        </p:nvSpPr>
        <p:spPr>
          <a:xfrm flipH="1">
            <a:off x="4943474" y="3529014"/>
            <a:ext cx="2157413" cy="6858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236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B35FD2-D295-CC4E-BE5F-F0A981E12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01" y="2829143"/>
            <a:ext cx="3253508" cy="918439"/>
          </a:xfrm>
          <a:prstGeom prst="rect">
            <a:avLst/>
          </a:prstGeom>
        </p:spPr>
      </p:pic>
      <p:sp>
        <p:nvSpPr>
          <p:cNvPr id="10" name="화살표: 오른쪽 8">
            <a:extLst>
              <a:ext uri="{FF2B5EF4-FFF2-40B4-BE49-F238E27FC236}">
                <a16:creationId xmlns:a16="http://schemas.microsoft.com/office/drawing/2014/main" id="{2BF6C85A-BD5A-6648-935D-11E3880C3A11}"/>
              </a:ext>
            </a:extLst>
          </p:cNvPr>
          <p:cNvSpPr/>
          <p:nvPr/>
        </p:nvSpPr>
        <p:spPr>
          <a:xfrm>
            <a:off x="4472420" y="2969780"/>
            <a:ext cx="1623580" cy="637164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6A86BB-9F40-4246-B21F-FB9D2DA6C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57574"/>
            <a:ext cx="5978572" cy="206157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35DE454-7E82-1C4C-9936-F08FA32CBFCC}"/>
              </a:ext>
            </a:extLst>
          </p:cNvPr>
          <p:cNvCxnSpPr/>
          <p:nvPr/>
        </p:nvCxnSpPr>
        <p:spPr>
          <a:xfrm>
            <a:off x="387927" y="3288362"/>
            <a:ext cx="3782291" cy="0"/>
          </a:xfrm>
          <a:prstGeom prst="line">
            <a:avLst/>
          </a:prstGeom>
          <a:ln w="1238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881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2FF792-FA51-45C8-B1EA-1FFC332BB01B}"/>
              </a:ext>
            </a:extLst>
          </p:cNvPr>
          <p:cNvSpPr txBox="1"/>
          <p:nvPr/>
        </p:nvSpPr>
        <p:spPr>
          <a:xfrm>
            <a:off x="556765" y="464821"/>
            <a:ext cx="348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문제점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0A6387-C7E2-47C9-A2C4-E1E854376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451" y="1393732"/>
            <a:ext cx="3435443" cy="34354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51E069C-6870-484A-B2A0-F793299109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01" t="33347" r="48902" b="27918"/>
          <a:stretch/>
        </p:blipFill>
        <p:spPr>
          <a:xfrm>
            <a:off x="1993952" y="2100760"/>
            <a:ext cx="3486598" cy="26564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0E59667-F420-438E-BD65-4ED97A0999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1817" y="3578352"/>
            <a:ext cx="1579933" cy="157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95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3F4F9F-0E31-C04C-9F87-6E87CDCF4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386" y="482565"/>
            <a:ext cx="8481869" cy="589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92083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vert="eaVert" wrap="square" rtlCol="0">
        <a:spAutoFit/>
      </a:bodyPr>
      <a:lstStyle>
        <a:defPPr algn="l"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</TotalTime>
  <Words>445</Words>
  <Application>Microsoft Macintosh PowerPoint</Application>
  <PresentationFormat>와이드스크린</PresentationFormat>
  <Paragraphs>63</Paragraphs>
  <Slides>12</Slides>
  <Notes>12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Malgun Gothic</vt:lpstr>
      <vt:lpstr>Microsoft GothicNeo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(소프트웨어학부)이준영</cp:lastModifiedBy>
  <cp:revision>104</cp:revision>
  <dcterms:modified xsi:type="dcterms:W3CDTF">2019-04-18T13:57:48Z</dcterms:modified>
</cp:coreProperties>
</file>